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1" r:id="rId3"/>
    <p:sldId id="258" r:id="rId4"/>
    <p:sldId id="262" r:id="rId5"/>
    <p:sldId id="259" r:id="rId6"/>
    <p:sldId id="264" r:id="rId7"/>
    <p:sldId id="263" r:id="rId8"/>
    <p:sldId id="265" r:id="rId9"/>
    <p:sldId id="266" r:id="rId10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99"/>
    <a:srgbClr val="FFC100"/>
    <a:srgbClr val="F7F6F7"/>
    <a:srgbClr val="FF8F8F"/>
    <a:srgbClr val="DBDBF7"/>
    <a:srgbClr val="7B3832"/>
    <a:srgbClr val="ED7F75"/>
    <a:srgbClr val="843A33"/>
    <a:srgbClr val="7C97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/>
    <p:restoredTop sz="88788"/>
  </p:normalViewPr>
  <p:slideViewPr>
    <p:cSldViewPr snapToGrid="0">
      <p:cViewPr>
        <p:scale>
          <a:sx n="100" d="100"/>
          <a:sy n="100" d="100"/>
        </p:scale>
        <p:origin x="22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0CADE85-AA64-0644-87C6-EAC9767DDF9E}" type="datetimeFigureOut">
              <a:rPr lang="de-DE"/>
              <a:pPr>
                <a:defRPr/>
              </a:pPr>
              <a:t>11.06.24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4BB66E9-1BD3-5C40-A1F4-19BC5DD2867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51F9E48-F5EF-3349-A7D2-EB3C7AA1CCA2}" type="datetimeFigureOut">
              <a:rPr lang="en-US" altLang="de-DE"/>
              <a:pPr>
                <a:defRPr/>
              </a:pPr>
              <a:t>6/11/24</a:t>
            </a:fld>
            <a:endParaRPr lang="en-US" alt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F352A627-48B2-3449-90D8-E889ACB5C4B3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altLang="de-DE" dirty="0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0BFE958-B848-234F-9C39-68508F67921D}" type="slidenum">
              <a:rPr lang="en-US" altLang="de-DE">
                <a:latin typeface="Calibri" charset="0"/>
              </a:rPr>
              <a:pPr/>
              <a:t>1</a:t>
            </a:fld>
            <a:endParaRPr lang="en-US" altLang="de-DE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5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52A627-48B2-3449-90D8-E889ACB5C4B3}" type="slidenum">
              <a:rPr lang="en-US" altLang="de-DE" smtClean="0"/>
              <a:pPr>
                <a:defRPr/>
              </a:pPr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8941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Eine Unit-Konfigurationsdatei mit Dateiendung .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service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 ist nichts anderes als eine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Ini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-Datei und enthält Informationen zu einem Prozess, der von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Systemd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 kontrolliert (Start/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Stop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ＭＳ Ｐゴシック" charset="-128"/>
                <a:cs typeface="ＭＳ Ｐゴシック" charset="0"/>
              </a:rPr>
              <a:t>/Status) und überwacht wird.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52A627-48B2-3449-90D8-E889ACB5C4B3}" type="slidenum">
              <a:rPr lang="en-US" altLang="de-DE" smtClean="0"/>
              <a:pPr>
                <a:defRPr/>
              </a:pPr>
              <a:t>5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550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941388" y="4079875"/>
            <a:ext cx="5427662" cy="5064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41388" y="4845050"/>
            <a:ext cx="5427662" cy="336550"/>
          </a:xfrm>
        </p:spPr>
        <p:txBody>
          <a:bodyPr anchor="ctr"/>
          <a:lstStyle>
            <a:lvl1pPr marL="0" indent="0">
              <a:buFont typeface="Wingdings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8596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12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9863"/>
            <a:ext cx="2057400" cy="3351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9863"/>
            <a:ext cx="6019800" cy="3351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046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62000" y="685800"/>
            <a:ext cx="8077200" cy="76200"/>
          </a:xfrm>
          <a:prstGeom prst="rect">
            <a:avLst/>
          </a:prstGeom>
          <a:gradFill rotWithShape="0">
            <a:gsLst>
              <a:gs pos="0">
                <a:schemeClr val="accent2">
                  <a:gamma/>
                  <a:tint val="0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ea typeface="+mn-ea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04800" y="6096000"/>
            <a:ext cx="8077200" cy="76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>
              <a:ea typeface="+mn-ea"/>
            </a:endParaRP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7924800" y="5638800"/>
          <a:ext cx="111283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80" name="Clip" r:id="rId3" imgW="1113739" imgH="1132027" progId="MS_ClipArt_Gallery.2">
                  <p:embed/>
                </p:oleObj>
              </mc:Choice>
              <mc:Fallback>
                <p:oleObj name="Clip" r:id="rId3" imgW="1113739" imgH="1132027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638800"/>
                        <a:ext cx="1112838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44450"/>
            <a:ext cx="130492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14313" y="857250"/>
            <a:ext cx="8715375" cy="5143500"/>
          </a:xfrm>
        </p:spPr>
        <p:txBody>
          <a:bodyPr/>
          <a:lstStyle>
            <a:lvl1pPr>
              <a:buFont typeface="Wingdings" pitchFamily="2" charset="2"/>
              <a:buChar char=""/>
              <a:defRPr/>
            </a:lvl1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2"/>
          </p:nvPr>
        </p:nvSpPr>
        <p:spPr>
          <a:xfrm>
            <a:off x="304800" y="6248400"/>
            <a:ext cx="8001000" cy="304800"/>
          </a:xfrm>
          <a:prstGeom prst="rect">
            <a:avLst/>
          </a:prstGeom>
        </p:spPr>
        <p:txBody>
          <a:bodyPr/>
          <a:lstStyle>
            <a:lvl1pPr>
              <a:tabLst>
                <a:tab pos="4956175" algn="l"/>
                <a:tab pos="7053263" algn="r"/>
              </a:tabLst>
              <a:defRPr/>
            </a:lvl1pPr>
          </a:lstStyle>
          <a:p>
            <a:pPr>
              <a:defRPr/>
            </a:pPr>
            <a:r>
              <a:rPr lang="en-US" altLang="de-DE"/>
              <a:t>Mobilkommunikation: Technische Grundlagen	SS 2008		</a:t>
            </a:r>
            <a:r>
              <a:rPr lang="de-DE" altLang="de-DE"/>
              <a:t>2</a:t>
            </a:r>
            <a:r>
              <a:rPr lang="en-US" altLang="de-DE"/>
              <a:t>.</a:t>
            </a:r>
            <a:fld id="{77739E1A-D74C-3348-8FE0-48CED2BF5109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70060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350" y="0"/>
            <a:ext cx="7588250" cy="6858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304800" y="838200"/>
            <a:ext cx="8534400" cy="5181600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04800" y="6248400"/>
            <a:ext cx="80010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/>
              <a:t>Mobilkommunikation: Medienzugriff		</a:t>
            </a:r>
            <a:r>
              <a:rPr lang="de-DE" altLang="de-DE"/>
              <a:t>2.</a:t>
            </a:r>
            <a:fld id="{CC6EA8F5-7E22-954C-8BF1-B68E31A49742}" type="slidenum">
              <a:rPr lang="en-US" altLang="de-DE"/>
              <a:pPr>
                <a:defRPr/>
              </a:pPr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54851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197224" y="6429375"/>
            <a:ext cx="606051" cy="2921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>
          <a:xfrm>
            <a:off x="956628" y="6459185"/>
            <a:ext cx="1643062" cy="2622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/>
              <a:t>02 Sept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791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669338" y="6610350"/>
            <a:ext cx="3476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fld id="{FE02D25E-95DE-C346-86F4-D20C489C0AA1}" type="slidenum">
              <a:rPr lang="en-US" altLang="de-DE" sz="1000" smtClean="0"/>
              <a:pPr eaLnBrk="1" hangingPunct="1">
                <a:defRPr/>
              </a:pPr>
              <a:t>‹Nr.›</a:t>
            </a:fld>
            <a:endParaRPr lang="en-US" altLang="de-DE" sz="1000"/>
          </a:p>
        </p:txBody>
      </p:sp>
      <p:sp>
        <p:nvSpPr>
          <p:cNvPr id="6" name="Line 19"/>
          <p:cNvSpPr>
            <a:spLocks noChangeShapeType="1"/>
          </p:cNvSpPr>
          <p:nvPr/>
        </p:nvSpPr>
        <p:spPr bwMode="auto">
          <a:xfrm>
            <a:off x="533400" y="685800"/>
            <a:ext cx="8107363" cy="0"/>
          </a:xfrm>
          <a:prstGeom prst="line">
            <a:avLst/>
          </a:prstGeom>
          <a:noFill/>
          <a:ln w="9525">
            <a:solidFill>
              <a:srgbClr val="7C97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9" name="Straight Connector 5"/>
          <p:cNvCxnSpPr/>
          <p:nvPr userDrawn="1"/>
        </p:nvCxnSpPr>
        <p:spPr>
          <a:xfrm>
            <a:off x="0" y="6613525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612"/>
            <a:ext cx="8229600" cy="469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521955"/>
          </a:xfrm>
        </p:spPr>
        <p:txBody>
          <a:bodyPr/>
          <a:lstStyle>
            <a:lvl2pPr marL="628650" indent="-285750">
              <a:buFont typeface="Symbol" charset="2"/>
              <a:buChar char="-"/>
              <a:defRPr/>
            </a:lvl2pPr>
            <a:lvl3pPr marL="971550" indent="-285750">
              <a:buFont typeface="Courier New" charset="0"/>
              <a:buChar char="o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89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9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0850"/>
            <a:ext cx="4038600" cy="1800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0850"/>
            <a:ext cx="4038600" cy="1800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15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88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33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5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79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dirty="0"/>
              <a:t>Click to edit Master text styles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1029" name="Text Box 9"/>
          <p:cNvSpPr txBox="1">
            <a:spLocks noChangeArrowheads="1"/>
          </p:cNvSpPr>
          <p:nvPr/>
        </p:nvSpPr>
        <p:spPr bwMode="auto">
          <a:xfrm>
            <a:off x="8669338" y="6610350"/>
            <a:ext cx="3476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fld id="{A43361B2-AD8E-E646-8EC9-3D48A203B37F}" type="slidenum">
              <a:rPr lang="en-US" altLang="de-DE" sz="1000" smtClean="0"/>
              <a:pPr eaLnBrk="1" hangingPunct="1">
                <a:defRPr/>
              </a:pPr>
              <a:t>‹Nr.›</a:t>
            </a:fld>
            <a:endParaRPr lang="en-US" altLang="de-DE" sz="1000"/>
          </a:p>
        </p:txBody>
      </p:sp>
      <p:sp>
        <p:nvSpPr>
          <p:cNvPr id="1030" name="Line 19"/>
          <p:cNvSpPr>
            <a:spLocks noChangeShapeType="1"/>
          </p:cNvSpPr>
          <p:nvPr/>
        </p:nvSpPr>
        <p:spPr bwMode="auto">
          <a:xfrm>
            <a:off x="533400" y="685800"/>
            <a:ext cx="8107363" cy="0"/>
          </a:xfrm>
          <a:prstGeom prst="line">
            <a:avLst/>
          </a:prstGeom>
          <a:noFill/>
          <a:ln w="9525">
            <a:solidFill>
              <a:srgbClr val="7C97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613525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8" r:id="rId12"/>
    <p:sldLayoutId id="2147483929" r:id="rId13"/>
    <p:sldLayoutId id="2147483933" r:id="rId14"/>
  </p:sldLayoutIdLst>
  <p:hf hd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+mj-lt"/>
          <a:ea typeface="ＭＳ Ｐゴシック" charset="-128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rgbClr val="000000"/>
          </a:solidFill>
          <a:latin typeface="Arial" charset="0"/>
          <a:ea typeface="ＭＳ Ｐゴシック" charset="-128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35000"/>
        </a:spcBef>
        <a:spcAft>
          <a:spcPct val="15000"/>
        </a:spcAft>
        <a:buClr>
          <a:srgbClr val="7C9799"/>
        </a:buClr>
        <a:buFont typeface="Wingdings" charset="2"/>
        <a:buChar char="§"/>
        <a:defRPr>
          <a:solidFill>
            <a:schemeClr val="tx1"/>
          </a:solidFill>
          <a:latin typeface="+mn-lt"/>
          <a:ea typeface="ＭＳ Ｐゴシック" charset="-128"/>
          <a:cs typeface="ＭＳ Ｐゴシック" charset="0"/>
        </a:defRPr>
      </a:lvl1pPr>
      <a:lvl2pPr marL="628650" indent="-285750" algn="l" rtl="0" eaLnBrk="0" fontAlgn="base" hangingPunct="0">
        <a:spcBef>
          <a:spcPct val="5000"/>
        </a:spcBef>
        <a:spcAft>
          <a:spcPct val="20000"/>
        </a:spcAft>
        <a:buClr>
          <a:srgbClr val="7C9799"/>
        </a:buClr>
        <a:buFont typeface="Symbol" charset="2"/>
        <a:buChar char="-"/>
        <a:defRPr>
          <a:solidFill>
            <a:schemeClr val="tx1"/>
          </a:solidFill>
          <a:latin typeface="+mn-lt"/>
          <a:ea typeface="ＭＳ Ｐゴシック" charset="-128"/>
        </a:defRPr>
      </a:lvl2pPr>
      <a:lvl3pPr marL="971550" indent="-285750" algn="l" rtl="0" eaLnBrk="0" fontAlgn="base" hangingPunct="0">
        <a:spcBef>
          <a:spcPct val="5000"/>
        </a:spcBef>
        <a:spcAft>
          <a:spcPct val="20000"/>
        </a:spcAft>
        <a:buClr>
          <a:srgbClr val="7C9799"/>
        </a:buClr>
        <a:buFont typeface="Courier New" charset="0"/>
        <a:buChar char="o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257300" indent="-285750" algn="l" rtl="0" eaLnBrk="0" fontAlgn="base" hangingPunct="0">
        <a:spcBef>
          <a:spcPct val="5000"/>
        </a:spcBef>
        <a:spcAft>
          <a:spcPct val="20000"/>
        </a:spcAft>
        <a:buClr>
          <a:srgbClr val="7C9799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543050" indent="-285750" algn="l" rtl="0" eaLnBrk="0" fontAlgn="base" hangingPunct="0">
        <a:spcBef>
          <a:spcPct val="5000"/>
        </a:spcBef>
        <a:spcAft>
          <a:spcPct val="20000"/>
        </a:spcAft>
        <a:buClr>
          <a:srgbClr val="7C9799"/>
        </a:buClr>
        <a:buFont typeface="Wingdings" charset="2"/>
        <a:buChar char="§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1885950" indent="-171450" algn="l" rtl="0" eaLnBrk="1" fontAlgn="base" hangingPunct="1">
        <a:spcBef>
          <a:spcPct val="500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343150" indent="-171450" algn="l" rtl="0" eaLnBrk="1" fontAlgn="base" hangingPunct="1">
        <a:spcBef>
          <a:spcPct val="500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800350" indent="-171450" algn="l" rtl="0" eaLnBrk="1" fontAlgn="base" hangingPunct="1">
        <a:spcBef>
          <a:spcPct val="500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257550" indent="-171450" algn="l" rtl="0" eaLnBrk="1" fontAlgn="base" hangingPunct="1">
        <a:spcBef>
          <a:spcPct val="5000"/>
        </a:spcBef>
        <a:spcAft>
          <a:spcPct val="2000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aspberry.tips/raspberrypi-einsteiger/raspberry-pi-autostart-von-skripten-und-programmen-einricht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66950"/>
            <a:ext cx="9144000" cy="1700213"/>
          </a:xfrm>
          <a:prstGeom prst="rect">
            <a:avLst/>
          </a:prstGeom>
          <a:solidFill>
            <a:srgbClr val="7C9799"/>
          </a:solidFill>
          <a:ln>
            <a:solidFill>
              <a:srgbClr val="7C9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14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300" y="5138929"/>
            <a:ext cx="5143500" cy="40011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en-US" altLang="de-DE" sz="2000" dirty="0">
                <a:solidFill>
                  <a:schemeClr val="tx1"/>
                </a:solidFill>
              </a:rPr>
              <a:t>Marco Michels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" y="2844134"/>
            <a:ext cx="8343900" cy="1034129"/>
          </a:xfrm>
        </p:spPr>
        <p:txBody>
          <a:bodyPr/>
          <a:lstStyle/>
          <a:p>
            <a:pPr eaLnBrk="1" hangingPunct="1"/>
            <a:r>
              <a:rPr lang="en-US" altLang="de-DE" sz="3600" dirty="0"/>
              <a:t>BSYS </a:t>
            </a:r>
            <a:r>
              <a:rPr lang="de-DE" altLang="de-DE" sz="3600" dirty="0"/>
              <a:t>Pi-Projekt Beschleunigungsmessung</a:t>
            </a:r>
            <a:endParaRPr lang="de-DE" altLang="de-DE" sz="2400" b="0" dirty="0"/>
          </a:p>
        </p:txBody>
      </p:sp>
      <p:pic>
        <p:nvPicPr>
          <p:cNvPr id="6148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610225"/>
            <a:ext cx="3886200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6655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40983-8E9D-B945-A6D6-B52B6790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D7684D-014F-A543-BF2C-8CDD3B45E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892826"/>
          </a:xfrm>
        </p:spPr>
        <p:txBody>
          <a:bodyPr/>
          <a:lstStyle/>
          <a:p>
            <a:r>
              <a:rPr lang="de-DE" dirty="0"/>
              <a:t>Beschleunigungswerte auf Traktor auslesen</a:t>
            </a:r>
            <a:r>
              <a:rPr lang="de-DE" dirty="0">
                <a:sym typeface="Wingdings" pitchFamily="2" charset="2"/>
              </a:rPr>
              <a:t> Schlüsse ziehen wie Kräfte wirken</a:t>
            </a:r>
          </a:p>
          <a:p>
            <a:r>
              <a:rPr lang="de-DE" dirty="0">
                <a:sym typeface="Wingdings" pitchFamily="2" charset="2"/>
              </a:rPr>
              <a:t>Programm Starten ohne Netzwerk oder PC</a:t>
            </a:r>
          </a:p>
          <a:p>
            <a:endParaRPr lang="de-DE" dirty="0">
              <a:sym typeface="Wingdings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072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7670F-5437-1443-8E35-F22AD17D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D4D1D68-4E87-C84D-A361-9421F8D44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" y="883852"/>
            <a:ext cx="7772400" cy="5829300"/>
          </a:xfrm>
        </p:spPr>
      </p:pic>
    </p:spTree>
    <p:extLst>
      <p:ext uri="{BB962C8B-B14F-4D97-AF65-F5344CB8AC3E}">
        <p14:creationId xmlns:p14="http://schemas.microsoft.com/office/powerpoint/2010/main" val="182773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34418-5873-E24D-923E-3AEBA50E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Pin Belegung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F08C745-D380-EB45-9B30-6187B44AE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90" y="801665"/>
            <a:ext cx="9010619" cy="5173249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354E1F8-2F3E-F14B-A159-72F5B07BC911}"/>
              </a:ext>
            </a:extLst>
          </p:cNvPr>
          <p:cNvSpPr/>
          <p:nvPr/>
        </p:nvSpPr>
        <p:spPr>
          <a:xfrm>
            <a:off x="5937337" y="1453019"/>
            <a:ext cx="237995" cy="613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CAE86E4-7849-0A4A-B55E-920FE6D7C97B}"/>
              </a:ext>
            </a:extLst>
          </p:cNvPr>
          <p:cNvSpPr/>
          <p:nvPr/>
        </p:nvSpPr>
        <p:spPr>
          <a:xfrm>
            <a:off x="5937337" y="2242159"/>
            <a:ext cx="237995" cy="187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F048907-8652-9F4F-802E-1DDF1BE9272C}"/>
              </a:ext>
            </a:extLst>
          </p:cNvPr>
          <p:cNvSpPr/>
          <p:nvPr/>
        </p:nvSpPr>
        <p:spPr>
          <a:xfrm>
            <a:off x="6175332" y="2605413"/>
            <a:ext cx="150313" cy="375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9C00F12-7EE8-BE4B-9AAB-D643D177CE47}"/>
              </a:ext>
            </a:extLst>
          </p:cNvPr>
          <p:cNvSpPr txBox="1"/>
          <p:nvPr/>
        </p:nvSpPr>
        <p:spPr>
          <a:xfrm>
            <a:off x="4962956" y="90832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MPU-6050</a:t>
            </a:r>
          </a:p>
        </p:txBody>
      </p:sp>
    </p:spTree>
    <p:extLst>
      <p:ext uri="{BB962C8B-B14F-4D97-AF65-F5344CB8AC3E}">
        <p14:creationId xmlns:p14="http://schemas.microsoft.com/office/powerpoint/2010/main" val="370870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3322E-A2E2-6E4A-A1A7-85091A3E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Autostart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DDF68E-632F-0244-8496-32C0FB483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9" y="842880"/>
            <a:ext cx="7277622" cy="5653267"/>
          </a:xfrm>
        </p:spPr>
      </p:pic>
    </p:spTree>
    <p:extLst>
      <p:ext uri="{BB962C8B-B14F-4D97-AF65-F5344CB8AC3E}">
        <p14:creationId xmlns:p14="http://schemas.microsoft.com/office/powerpoint/2010/main" val="64318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4BA8F-F3AB-0345-9D92-0334FDE8F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772E57F-30D6-B442-A120-B7EE8DDCD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98858" y="1445153"/>
            <a:ext cx="5248451" cy="3936339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6430473-F2E2-5144-8487-8DA708D25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66377"/>
            <a:ext cx="4425864" cy="3319398"/>
          </a:xfrm>
          <a:prstGeom prst="rect">
            <a:avLst/>
          </a:prstGeom>
        </p:spPr>
      </p:pic>
      <p:sp>
        <p:nvSpPr>
          <p:cNvPr id="8" name="Pfeil nach oben 7">
            <a:extLst>
              <a:ext uri="{FF2B5EF4-FFF2-40B4-BE49-F238E27FC236}">
                <a16:creationId xmlns:a16="http://schemas.microsoft.com/office/drawing/2014/main" id="{EBDE1ACC-1196-AA42-93A1-E5AC9F42E2AA}"/>
              </a:ext>
            </a:extLst>
          </p:cNvPr>
          <p:cNvSpPr/>
          <p:nvPr/>
        </p:nvSpPr>
        <p:spPr>
          <a:xfrm>
            <a:off x="5749392" y="917007"/>
            <a:ext cx="84319" cy="6039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2E21F190-8B3F-BC4D-8569-460BE1D4C700}"/>
              </a:ext>
            </a:extLst>
          </p:cNvPr>
          <p:cNvSpPr/>
          <p:nvPr/>
        </p:nvSpPr>
        <p:spPr>
          <a:xfrm rot="5400000">
            <a:off x="6092335" y="1199357"/>
            <a:ext cx="45719" cy="6432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B5B6B9-D791-514C-9836-1A9D2081A1C6}"/>
              </a:ext>
            </a:extLst>
          </p:cNvPr>
          <p:cNvSpPr txBox="1"/>
          <p:nvPr/>
        </p:nvSpPr>
        <p:spPr>
          <a:xfrm>
            <a:off x="5533629" y="5971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y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3FAD048-2E34-C643-84B1-2699AA16149B}"/>
              </a:ext>
            </a:extLst>
          </p:cNvPr>
          <p:cNvSpPr txBox="1"/>
          <p:nvPr/>
        </p:nvSpPr>
        <p:spPr>
          <a:xfrm>
            <a:off x="6391738" y="13591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D95654A-9966-604D-A8CD-AB2B783367D5}"/>
              </a:ext>
            </a:extLst>
          </p:cNvPr>
          <p:cNvSpPr/>
          <p:nvPr/>
        </p:nvSpPr>
        <p:spPr>
          <a:xfrm>
            <a:off x="977462" y="2680138"/>
            <a:ext cx="237563" cy="175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59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B2234F-00C6-D44C-852F-9C9DADDFE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Messergebnis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9286D62-990B-CE40-B3B9-E4B646D05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0" y="789140"/>
            <a:ext cx="8060499" cy="5758670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5C10F50F-B32B-EF45-931A-23E48B09D02F}"/>
              </a:ext>
            </a:extLst>
          </p:cNvPr>
          <p:cNvSpPr/>
          <p:nvPr/>
        </p:nvSpPr>
        <p:spPr>
          <a:xfrm>
            <a:off x="2943616" y="2129425"/>
            <a:ext cx="2542784" cy="751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2041C3E-7EA3-E540-9857-AACD494D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6" y="3338447"/>
            <a:ext cx="5743184" cy="82402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35FEF8D4-98D9-3A41-B9BF-46BD6A800B49}"/>
              </a:ext>
            </a:extLst>
          </p:cNvPr>
          <p:cNvSpPr/>
          <p:nvPr/>
        </p:nvSpPr>
        <p:spPr>
          <a:xfrm>
            <a:off x="2943616" y="3338447"/>
            <a:ext cx="5743184" cy="824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16985AE9-E93D-DC4B-B6E4-903488352268}"/>
              </a:ext>
            </a:extLst>
          </p:cNvPr>
          <p:cNvCxnSpPr/>
          <p:nvPr/>
        </p:nvCxnSpPr>
        <p:spPr>
          <a:xfrm>
            <a:off x="4471792" y="2880986"/>
            <a:ext cx="375781" cy="457461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07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D48C8-EEB9-5941-83AD-9F011C99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010280-2407-AD49-BD2C-732CD6A28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615827"/>
          </a:xfrm>
        </p:spPr>
        <p:txBody>
          <a:bodyPr/>
          <a:lstStyle/>
          <a:p>
            <a:r>
              <a:rPr lang="de-DE" dirty="0">
                <a:sym typeface="Wingdings" pitchFamily="2" charset="2"/>
              </a:rPr>
              <a:t>+ werte auslesen </a:t>
            </a:r>
          </a:p>
          <a:p>
            <a:r>
              <a:rPr lang="de-DE" dirty="0">
                <a:sym typeface="Wingdings" pitchFamily="2" charset="2"/>
              </a:rPr>
              <a:t>- kein </a:t>
            </a:r>
            <a:r>
              <a:rPr lang="de-DE" dirty="0" err="1">
                <a:sym typeface="Wingdings" pitchFamily="2" charset="2"/>
              </a:rPr>
              <a:t>Netzwerk,Tastatur,Maus</a:t>
            </a:r>
            <a:r>
              <a:rPr lang="de-DE" dirty="0">
                <a:sym typeface="Wingdings" pitchFamily="2" charset="2"/>
              </a:rPr>
              <a:t>  Autostart des Programms nötig</a:t>
            </a:r>
          </a:p>
          <a:p>
            <a:r>
              <a:rPr lang="de-DE" dirty="0">
                <a:sym typeface="Wingdings" pitchFamily="2" charset="2"/>
              </a:rPr>
              <a:t>-</a:t>
            </a:r>
            <a:r>
              <a:rPr lang="de-DE" dirty="0"/>
              <a:t> Berechnung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69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B4AF6-8F14-D146-80E3-CD3BB9C6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2F27C9-8E95-F848-8D4F-3FC60E182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892826"/>
          </a:xfrm>
        </p:spPr>
        <p:txBody>
          <a:bodyPr/>
          <a:lstStyle/>
          <a:p>
            <a:r>
              <a:rPr lang="de-DE" dirty="0"/>
              <a:t>MPU6050:https://</a:t>
            </a:r>
            <a:r>
              <a:rPr lang="de-DE" dirty="0" err="1"/>
              <a:t>elektro.turanis.de</a:t>
            </a:r>
            <a:r>
              <a:rPr lang="de-DE" dirty="0"/>
              <a:t>/</a:t>
            </a:r>
            <a:r>
              <a:rPr lang="de-DE" dirty="0" err="1"/>
              <a:t>html</a:t>
            </a:r>
            <a:r>
              <a:rPr lang="de-DE" dirty="0"/>
              <a:t>/prj075/</a:t>
            </a:r>
            <a:r>
              <a:rPr lang="de-DE" dirty="0" err="1"/>
              <a:t>index.html</a:t>
            </a:r>
            <a:endParaRPr lang="de-DE" dirty="0"/>
          </a:p>
          <a:p>
            <a:r>
              <a:rPr lang="de-DE" dirty="0"/>
              <a:t>Autostart: </a:t>
            </a:r>
            <a:r>
              <a:rPr lang="de-DE" dirty="0">
                <a:hlinkClick r:id="rId2"/>
              </a:rPr>
              <a:t>https://raspberry.tips/raspberrypi-einsteiger/raspberry-pi-autostart-von-skripten-und-programmen-einrichten</a:t>
            </a:r>
            <a:endParaRPr lang="de-DE" dirty="0"/>
          </a:p>
          <a:p>
            <a:r>
              <a:rPr lang="de-DE" dirty="0"/>
              <a:t>Excel </a:t>
            </a:r>
            <a:r>
              <a:rPr lang="de-DE" dirty="0" err="1"/>
              <a:t>datei</a:t>
            </a:r>
            <a:r>
              <a:rPr lang="de-DE" dirty="0"/>
              <a:t> erstellen: https://</a:t>
            </a:r>
            <a:r>
              <a:rPr lang="de-DE" dirty="0" err="1"/>
              <a:t>xlsxwriter.readthedocs.io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684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3G &amp; 4G Mobile Communication Systems 2">
  <a:themeElements>
    <a:clrScheme name="Default Design 1">
      <a:dk1>
        <a:srgbClr val="000000"/>
      </a:dk1>
      <a:lt1>
        <a:srgbClr val="FFFFFF"/>
      </a:lt1>
      <a:dk2>
        <a:srgbClr val="5F0088"/>
      </a:dk2>
      <a:lt2>
        <a:srgbClr val="BE9FE3"/>
      </a:lt2>
      <a:accent1>
        <a:srgbClr val="FFA700"/>
      </a:accent1>
      <a:accent2>
        <a:srgbClr val="73A5A9"/>
      </a:accent2>
      <a:accent3>
        <a:srgbClr val="FFFFFF"/>
      </a:accent3>
      <a:accent4>
        <a:srgbClr val="000000"/>
      </a:accent4>
      <a:accent5>
        <a:srgbClr val="FFD0AA"/>
      </a:accent5>
      <a:accent6>
        <a:srgbClr val="689599"/>
      </a:accent6>
      <a:hlink>
        <a:srgbClr val="6FA8E4"/>
      </a:hlink>
      <a:folHlink>
        <a:srgbClr val="F8622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accent6">
              <a:lumMod val="75000"/>
            </a:schemeClr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5F0088"/>
        </a:dk2>
        <a:lt2>
          <a:srgbClr val="BE9FE3"/>
        </a:lt2>
        <a:accent1>
          <a:srgbClr val="FFA700"/>
        </a:accent1>
        <a:accent2>
          <a:srgbClr val="73A5A9"/>
        </a:accent2>
        <a:accent3>
          <a:srgbClr val="FFFFFF"/>
        </a:accent3>
        <a:accent4>
          <a:srgbClr val="000000"/>
        </a:accent4>
        <a:accent5>
          <a:srgbClr val="FFD0AA"/>
        </a:accent5>
        <a:accent6>
          <a:srgbClr val="689599"/>
        </a:accent6>
        <a:hlink>
          <a:srgbClr val="6FA8E4"/>
        </a:hlink>
        <a:folHlink>
          <a:srgbClr val="F862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 &amp; 4G Mobile Communication Systems 2</Template>
  <TotalTime>0</TotalTime>
  <Words>129</Words>
  <Application>Microsoft Macintosh PowerPoint</Application>
  <PresentationFormat>Bildschirmpräsentation (4:3)</PresentationFormat>
  <Paragraphs>26</Paragraphs>
  <Slides>9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ＭＳ Ｐゴシック</vt:lpstr>
      <vt:lpstr>Arial</vt:lpstr>
      <vt:lpstr>Calibri</vt:lpstr>
      <vt:lpstr>Courier New</vt:lpstr>
      <vt:lpstr>Symbol</vt:lpstr>
      <vt:lpstr>Wingdings</vt:lpstr>
      <vt:lpstr>3G &amp; 4G Mobile Communication Systems 2</vt:lpstr>
      <vt:lpstr>Clip</vt:lpstr>
      <vt:lpstr>BSYS Pi-Projekt Beschleunigungsmessung</vt:lpstr>
      <vt:lpstr>Projektziel </vt:lpstr>
      <vt:lpstr>Komponenten</vt:lpstr>
      <vt:lpstr>Pin Belegung</vt:lpstr>
      <vt:lpstr>Autostart</vt:lpstr>
      <vt:lpstr>Messung</vt:lpstr>
      <vt:lpstr>Messergebnis</vt:lpstr>
      <vt:lpstr>Fazit</vt:lpstr>
      <vt:lpstr>Quellen</vt:lpstr>
    </vt:vector>
  </TitlesOfParts>
  <Company>DOCOMO Communications Laboratories Europe GmbH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3G/4G Mobile Communications Systems</dc:title>
  <dc:creator>Weitkemper, Petra</dc:creator>
  <cp:lastModifiedBy>Marco Michels</cp:lastModifiedBy>
  <cp:revision>492</cp:revision>
  <cp:lastPrinted>2017-10-04T12:37:43Z</cp:lastPrinted>
  <dcterms:created xsi:type="dcterms:W3CDTF">2014-02-02T18:55:37Z</dcterms:created>
  <dcterms:modified xsi:type="dcterms:W3CDTF">2024-06-11T13:52:48Z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-916849976</vt:i4>
  </property>
  <property fmtid="{D5CDD505-2E9C-101B-9397-08002B2CF9AE}" pid="3" name="_NewReviewCycle">
    <vt:lpwstr/>
  </property>
  <property fmtid="{D5CDD505-2E9C-101B-9397-08002B2CF9AE}" pid="4" name="_EmailSubject">
    <vt:lpwstr>ARTIST4G-BeFemto und G-Lab</vt:lpwstr>
  </property>
  <property fmtid="{D5CDD505-2E9C-101B-9397-08002B2CF9AE}" pid="5" name="_AuthorEmail">
    <vt:lpwstr>adekorsy@qualcomm.com</vt:lpwstr>
  </property>
  <property fmtid="{D5CDD505-2E9C-101B-9397-08002B2CF9AE}" pid="6" name="_AuthorEmailDisplayName">
    <vt:lpwstr>Dekorsy, Armin</vt:lpwstr>
  </property>
  <property fmtid="{D5CDD505-2E9C-101B-9397-08002B2CF9AE}" pid="7" name="_PreviousAdHocReviewCycleID">
    <vt:i4>-1679736537</vt:i4>
  </property>
</Properties>
</file>